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73" r:id="rId10"/>
    <p:sldId id="263" r:id="rId11"/>
    <p:sldId id="267" r:id="rId12"/>
    <p:sldId id="272" r:id="rId13"/>
    <p:sldId id="264" r:id="rId14"/>
    <p:sldId id="265" r:id="rId15"/>
    <p:sldId id="268" r:id="rId16"/>
    <p:sldId id="269" r:id="rId17"/>
    <p:sldId id="270" r:id="rId18"/>
    <p:sldId id="271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5A30-904A-453A-AAF1-3EFE1C11333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619309" y="6677109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4054253" y="620688"/>
            <a:ext cx="10354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000">
                <a:latin typeface="Calibri Light" panose="020F03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7100029" cy="116632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1403648" y="6677109"/>
            <a:ext cx="7748100" cy="180891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328733" y="5919152"/>
            <a:ext cx="875425" cy="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A5A30-904A-453A-AAF1-3EFE1C113332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8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8746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3DCurator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3D Viewer for CTs of Polychromed Wood Sculptures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83439" y="4293096"/>
            <a:ext cx="6400800" cy="1752600"/>
          </a:xfrm>
        </p:spPr>
        <p:txBody>
          <a:bodyPr/>
          <a:lstStyle/>
          <a:p>
            <a:r>
              <a:rPr lang="en-US" dirty="0"/>
              <a:t>Francisco Javier Bolívar</a:t>
            </a:r>
          </a:p>
          <a:p>
            <a:r>
              <a:rPr lang="en-US" dirty="0"/>
              <a:t>Francisco Javier </a:t>
            </a:r>
            <a:r>
              <a:rPr lang="en-US" dirty="0" err="1"/>
              <a:t>Melero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26" y="5874129"/>
            <a:ext cx="2117547" cy="6311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74129"/>
            <a:ext cx="1728192" cy="6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Presets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717032"/>
            <a:ext cx="4753999" cy="2376264"/>
          </a:xfrm>
        </p:spPr>
        <p:txBody>
          <a:bodyPr>
            <a:noAutofit/>
          </a:bodyPr>
          <a:lstStyle/>
          <a:p>
            <a:r>
              <a:rPr lang="en-US" sz="2000" dirty="0" err="1"/>
              <a:t>Elegir</a:t>
            </a:r>
            <a:r>
              <a:rPr lang="en-US" sz="2000" dirty="0"/>
              <a:t> entre presets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defecto</a:t>
            </a:r>
            <a:endParaRPr lang="en-US" sz="20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madera</a:t>
            </a:r>
            <a:endParaRPr lang="en-US" sz="14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estuco</a:t>
            </a:r>
            <a:endParaRPr lang="en-US" sz="1400" dirty="0"/>
          </a:p>
          <a:p>
            <a:pPr lvl="1"/>
            <a:r>
              <a:rPr lang="en-US" sz="1400" dirty="0"/>
              <a:t>Solo metal</a:t>
            </a:r>
          </a:p>
          <a:p>
            <a:pPr lvl="1"/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materiales</a:t>
            </a:r>
            <a:endParaRPr lang="en-US" sz="1400" dirty="0"/>
          </a:p>
          <a:p>
            <a:r>
              <a:rPr lang="en-US" sz="2000" dirty="0" err="1"/>
              <a:t>Editar</a:t>
            </a:r>
            <a:r>
              <a:rPr lang="en-US" sz="2000" dirty="0"/>
              <a:t>, </a:t>
            </a:r>
            <a:r>
              <a:rPr lang="en-US" sz="2000" dirty="0" err="1"/>
              <a:t>importar</a:t>
            </a:r>
            <a:r>
              <a:rPr lang="en-US" sz="2000" dirty="0"/>
              <a:t> y </a:t>
            </a:r>
            <a:r>
              <a:rPr lang="en-US" sz="2000" dirty="0" err="1"/>
              <a:t>exportar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XML</a:t>
            </a:r>
          </a:p>
          <a:p>
            <a:r>
              <a:rPr lang="en-US" sz="2000" dirty="0" err="1"/>
              <a:t>Guardar</a:t>
            </a:r>
            <a:r>
              <a:rPr lang="en-US" sz="2000" dirty="0"/>
              <a:t> imagen </a:t>
            </a:r>
            <a:r>
              <a:rPr lang="en-US" sz="2000" dirty="0" err="1"/>
              <a:t>generada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4510336" cy="22876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08" y="1340768"/>
            <a:ext cx="3818476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4234" y="1343199"/>
            <a:ext cx="8229600" cy="187220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Elegir</a:t>
            </a:r>
            <a:r>
              <a:rPr lang="en-US" dirty="0"/>
              <a:t> entre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anatómicos</a:t>
            </a:r>
            <a:endParaRPr lang="en-US" dirty="0"/>
          </a:p>
          <a:p>
            <a:pPr lvl="1"/>
            <a:r>
              <a:rPr lang="en-US" dirty="0" err="1"/>
              <a:t>Sagital</a:t>
            </a:r>
            <a:endParaRPr lang="en-US" dirty="0"/>
          </a:p>
          <a:p>
            <a:pPr lvl="1"/>
            <a:r>
              <a:rPr lang="en-US" dirty="0"/>
              <a:t>Axial</a:t>
            </a:r>
          </a:p>
          <a:p>
            <a:pPr lvl="1"/>
            <a:r>
              <a:rPr lang="en-US" dirty="0"/>
              <a:t>Coronal</a:t>
            </a:r>
          </a:p>
          <a:p>
            <a:r>
              <a:rPr lang="en-US" dirty="0" err="1"/>
              <a:t>Girar</a:t>
            </a:r>
            <a:r>
              <a:rPr lang="en-US" dirty="0"/>
              <a:t> y mover </a:t>
            </a:r>
            <a:r>
              <a:rPr lang="en-US" dirty="0" err="1"/>
              <a:t>arbitrariamente</a:t>
            </a:r>
            <a:endParaRPr lang="en-US" dirty="0"/>
          </a:p>
          <a:p>
            <a:r>
              <a:rPr lang="en-US" dirty="0" err="1"/>
              <a:t>Guardar</a:t>
            </a:r>
            <a:r>
              <a:rPr lang="en-US" dirty="0"/>
              <a:t> imagen del </a:t>
            </a:r>
            <a:r>
              <a:rPr lang="en-US" dirty="0" err="1"/>
              <a:t>corte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56992"/>
            <a:ext cx="4778287" cy="30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(y II)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24907" y="3861048"/>
            <a:ext cx="4189774" cy="187220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Ver</a:t>
            </a:r>
            <a:r>
              <a:rPr lang="en-US" dirty="0"/>
              <a:t> el interior de la </a:t>
            </a:r>
            <a:r>
              <a:rPr lang="en-US" dirty="0" err="1"/>
              <a:t>figura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Embón y </a:t>
            </a:r>
            <a:r>
              <a:rPr lang="en-US" dirty="0" err="1"/>
              <a:t>otras</a:t>
            </a:r>
            <a:r>
              <a:rPr lang="en-US" dirty="0"/>
              <a:t> juntas</a:t>
            </a:r>
          </a:p>
          <a:p>
            <a:pPr lvl="1"/>
            <a:r>
              <a:rPr lang="en-US" dirty="0"/>
              <a:t>Reestucados y repolicromados</a:t>
            </a:r>
          </a:p>
          <a:p>
            <a:pPr lvl="1"/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559"/>
            <a:ext cx="4125119" cy="20869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7" y="1441559"/>
            <a:ext cx="4125120" cy="2086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5024"/>
            <a:ext cx="412773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1307" y="1414915"/>
            <a:ext cx="3672408" cy="438376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visor:</a:t>
            </a:r>
          </a:p>
          <a:p>
            <a:pPr lvl="1"/>
            <a:r>
              <a:rPr lang="en-US" dirty="0" err="1"/>
              <a:t>Añadir</a:t>
            </a:r>
            <a:endParaRPr lang="en-US" dirty="0"/>
          </a:p>
          <a:p>
            <a:pPr lvl="1"/>
            <a:r>
              <a:rPr lang="en-US" dirty="0" err="1"/>
              <a:t>Eliminar</a:t>
            </a:r>
            <a:endParaRPr lang="en-US" dirty="0"/>
          </a:p>
          <a:p>
            <a:pPr lvl="1"/>
            <a:r>
              <a:rPr lang="en-US" dirty="0" err="1"/>
              <a:t>Habilitar</a:t>
            </a:r>
            <a:r>
              <a:rPr lang="en-US" dirty="0"/>
              <a:t>/</a:t>
            </a:r>
            <a:r>
              <a:rPr lang="en-US" dirty="0" err="1"/>
              <a:t>Deshabilitar</a:t>
            </a:r>
            <a:endParaRPr lang="en-US" dirty="0"/>
          </a:p>
          <a:p>
            <a:r>
              <a:rPr lang="en-US" dirty="0" err="1"/>
              <a:t>Medir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Piezas</a:t>
            </a:r>
            <a:endParaRPr lang="en-US" dirty="0"/>
          </a:p>
          <a:p>
            <a:pPr lvl="1"/>
            <a:r>
              <a:rPr lang="en-US" dirty="0" err="1"/>
              <a:t>Agujeros</a:t>
            </a:r>
            <a:endParaRPr lang="en-US" dirty="0"/>
          </a:p>
          <a:p>
            <a:pPr lvl="1"/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  <a:p>
            <a:pPr lvl="1"/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estucado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241571" cy="2120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9" y="3677897"/>
            <a:ext cx="4241571" cy="21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6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partes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267447" cy="32674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79114"/>
            <a:ext cx="3273117" cy="3273117"/>
          </a:xfrm>
          <a:prstGeom prst="rect">
            <a:avLst/>
          </a:prstGeom>
        </p:spPr>
      </p:pic>
      <p:sp>
        <p:nvSpPr>
          <p:cNvPr id="7" name="Flecha: a la derecha 6"/>
          <p:cNvSpPr/>
          <p:nvPr/>
        </p:nvSpPr>
        <p:spPr>
          <a:xfrm>
            <a:off x="3998088" y="2826240"/>
            <a:ext cx="1174911" cy="5788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2506228" y="5157192"/>
            <a:ext cx="41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Borrar “islas” haciendo </a:t>
            </a:r>
            <a:r>
              <a:rPr lang="es-ES" dirty="0" err="1"/>
              <a:t>click</a:t>
            </a:r>
            <a:r>
              <a:rPr lang="es-ES" dirty="0"/>
              <a:t> sobre ellas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580112" y="6165304"/>
            <a:ext cx="3267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*Isla: parte separada de otra por aire</a:t>
            </a:r>
          </a:p>
        </p:txBody>
      </p:sp>
    </p:spTree>
    <p:extLst>
      <p:ext uri="{BB962C8B-B14F-4D97-AF65-F5344CB8AC3E}">
        <p14:creationId xmlns:p14="http://schemas.microsoft.com/office/powerpoint/2010/main" val="192473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365105"/>
            <a:ext cx="447484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con un valor de </a:t>
            </a:r>
            <a:r>
              <a:rPr lang="en-US" dirty="0" err="1"/>
              <a:t>iso-superficie</a:t>
            </a:r>
            <a:endParaRPr lang="en-US" dirty="0"/>
          </a:p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</a:t>
            </a:r>
            <a:r>
              <a:rPr lang="en-US" dirty="0" err="1"/>
              <a:t>generada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STL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1"/>
            <a:ext cx="4392488" cy="27886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r="11182"/>
          <a:stretch/>
        </p:blipFill>
        <p:spPr>
          <a:xfrm>
            <a:off x="5734472" y="1584177"/>
            <a:ext cx="2952328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Uso</a:t>
            </a:r>
            <a:r>
              <a:rPr lang="en-US" dirty="0"/>
              <a:t> de TC para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esculturas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que la </a:t>
            </a:r>
            <a:r>
              <a:rPr lang="en-US" dirty="0" err="1"/>
              <a:t>radiografía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r>
              <a:rPr lang="en-US" dirty="0" err="1"/>
              <a:t>Conocer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primordial para un posterior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restauración</a:t>
            </a:r>
            <a:r>
              <a:rPr lang="en-US" dirty="0"/>
              <a:t> de </a:t>
            </a:r>
            <a:r>
              <a:rPr lang="en-US" dirty="0" err="1"/>
              <a:t>calidad</a:t>
            </a:r>
            <a:endParaRPr lang="en-US" dirty="0"/>
          </a:p>
          <a:p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informático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Herramienta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sencilla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Completa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Lee, </a:t>
            </a:r>
            <a:r>
              <a:rPr lang="en-US" dirty="0" err="1">
                <a:sym typeface="Wingdings" panose="05000000000000000000" pitchFamily="2" charset="2"/>
              </a:rPr>
              <a:t>reconstruye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un volume a </a:t>
            </a:r>
            <a:r>
              <a:rPr lang="en-US" dirty="0" err="1">
                <a:sym typeface="Wingdings" panose="05000000000000000000" pitchFamily="2" charset="2"/>
              </a:rPr>
              <a:t>partir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datos</a:t>
            </a:r>
            <a:r>
              <a:rPr lang="en-US" dirty="0">
                <a:sym typeface="Wingdings" panose="05000000000000000000" pitchFamily="2" charset="2"/>
              </a:rPr>
              <a:t> DICOM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Genera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cortes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Edita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importa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transferencia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Elimina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partes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innecesarias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Guarda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imágenes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Realiza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medidas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malla</a:t>
            </a:r>
            <a:r>
              <a:rPr lang="en-US" dirty="0">
                <a:sym typeface="Wingdings" panose="05000000000000000000" pitchFamily="2" charset="2"/>
              </a:rPr>
              <a:t> polygonal de un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Nueva </a:t>
            </a:r>
            <a:r>
              <a:rPr lang="en-US" dirty="0" err="1"/>
              <a:t>funcionalidad</a:t>
            </a:r>
            <a:endParaRPr lang="en-US" dirty="0"/>
          </a:p>
          <a:p>
            <a:pPr lvl="1"/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ángulos</a:t>
            </a:r>
            <a:r>
              <a:rPr lang="en-US" dirty="0"/>
              <a:t>, </a:t>
            </a:r>
            <a:r>
              <a:rPr lang="en-US" dirty="0" err="1"/>
              <a:t>áreas</a:t>
            </a:r>
            <a:r>
              <a:rPr lang="en-US" dirty="0"/>
              <a:t> y </a:t>
            </a:r>
            <a:r>
              <a:rPr lang="en-US" dirty="0" err="1"/>
              <a:t>volúmenes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y definer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anotaciones</a:t>
            </a:r>
            <a:endParaRPr lang="en-US" dirty="0"/>
          </a:p>
          <a:p>
            <a:pPr lvl="1"/>
            <a:r>
              <a:rPr lang="en-US" dirty="0"/>
              <a:t>Base da </a:t>
            </a:r>
            <a:r>
              <a:rPr lang="en-US" dirty="0" err="1"/>
              <a:t>datos</a:t>
            </a:r>
            <a:r>
              <a:rPr lang="en-US" dirty="0"/>
              <a:t> local con </a:t>
            </a:r>
            <a:r>
              <a:rPr lang="en-US" dirty="0" err="1"/>
              <a:t>datos</a:t>
            </a:r>
            <a:r>
              <a:rPr lang="en-US" dirty="0"/>
              <a:t> DICOM</a:t>
            </a:r>
          </a:p>
          <a:p>
            <a:r>
              <a:rPr lang="en-US" dirty="0" err="1"/>
              <a:t>Adaptación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endParaRPr lang="en-US" dirty="0"/>
          </a:p>
          <a:p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ruido</a:t>
            </a:r>
            <a:r>
              <a:rPr lang="en-US" dirty="0"/>
              <a:t> </a:t>
            </a:r>
            <a:r>
              <a:rPr lang="en-US" dirty="0" err="1"/>
              <a:t>producido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escáner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filtro</a:t>
            </a:r>
            <a:r>
              <a:rPr lang="en-US" dirty="0"/>
              <a:t> para </a:t>
            </a:r>
            <a:r>
              <a:rPr lang="en-US" dirty="0" err="1"/>
              <a:t>disminuirlo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764704"/>
            <a:ext cx="2376264" cy="2376264"/>
          </a:xfrm>
          <a:prstGeom prst="rect">
            <a:avLst/>
          </a:prstGeom>
          <a:noFill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1196" y="3260080"/>
            <a:ext cx="8229600" cy="2448272"/>
          </a:xfrm>
        </p:spPr>
        <p:txBody>
          <a:bodyPr/>
          <a:lstStyle/>
          <a:p>
            <a:pPr algn="ctr"/>
            <a:r>
              <a:rPr lang="en-US" sz="8000" dirty="0"/>
              <a:t>FIN</a:t>
            </a:r>
            <a:br>
              <a:rPr lang="en-US" dirty="0"/>
            </a:br>
            <a:r>
              <a:rPr lang="en-US" dirty="0"/>
              <a:t>Gracias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atención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endParaRPr lang="en-US" dirty="0"/>
          </a:p>
          <a:p>
            <a:r>
              <a:rPr lang="en-US" dirty="0" err="1"/>
              <a:t>Motivación</a:t>
            </a:r>
            <a:endParaRPr lang="en-US" dirty="0"/>
          </a:p>
          <a:p>
            <a:r>
              <a:rPr lang="en-US" dirty="0" err="1"/>
              <a:t>Desarrollo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2034929" y="1714369"/>
            <a:ext cx="1503358" cy="130726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1477961" y="2653604"/>
            <a:ext cx="1503358" cy="13072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898929" y="3695370"/>
            <a:ext cx="1503358" cy="13072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84784"/>
            <a:ext cx="1562915" cy="3504293"/>
          </a:xfrm>
          <a:prstGeom prst="rect">
            <a:avLst/>
          </a:prstGeom>
        </p:spPr>
      </p:pic>
      <p:sp>
        <p:nvSpPr>
          <p:cNvPr id="11" name="Flecha: a la derecha 10"/>
          <p:cNvSpPr/>
          <p:nvPr/>
        </p:nvSpPr>
        <p:spPr>
          <a:xfrm>
            <a:off x="4363069" y="2976738"/>
            <a:ext cx="1174911" cy="5788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124420" y="5245158"/>
            <a:ext cx="255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Múltiples imágenes 2D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749502" y="5314769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32727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(I)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49" y="3770776"/>
            <a:ext cx="1680486" cy="1387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3779168"/>
            <a:ext cx="1848642" cy="1387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7"/>
          <a:stretch/>
        </p:blipFill>
        <p:spPr>
          <a:xfrm>
            <a:off x="2145573" y="1771348"/>
            <a:ext cx="1322740" cy="12713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7685"/>
          <a:stretch/>
        </p:blipFill>
        <p:spPr>
          <a:xfrm>
            <a:off x="971600" y="1772816"/>
            <a:ext cx="1119484" cy="12698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50" y="1771348"/>
            <a:ext cx="1030485" cy="127134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71599" y="3067721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Medicina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71599" y="5307457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Estudio anatómico de momias</a:t>
            </a:r>
          </a:p>
        </p:txBody>
      </p:sp>
      <p:sp>
        <p:nvSpPr>
          <p:cNvPr id="12" name="Cerrar llave 11"/>
          <p:cNvSpPr/>
          <p:nvPr/>
        </p:nvSpPr>
        <p:spPr>
          <a:xfrm>
            <a:off x="4834541" y="1571388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1" y="1771348"/>
            <a:ext cx="2095500" cy="666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2870170"/>
            <a:ext cx="795186" cy="7951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43" y="2528605"/>
            <a:ext cx="1460737" cy="14607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4079849"/>
            <a:ext cx="1336496" cy="13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(y II)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00808"/>
            <a:ext cx="1548309" cy="3770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1609012" cy="3770685"/>
          </a:xfrm>
          <a:prstGeom prst="rect">
            <a:avLst/>
          </a:prstGeom>
        </p:spPr>
      </p:pic>
      <p:sp>
        <p:nvSpPr>
          <p:cNvPr id="13" name="Cerrar llave 12"/>
          <p:cNvSpPr/>
          <p:nvPr/>
        </p:nvSpPr>
        <p:spPr>
          <a:xfrm>
            <a:off x="5436096" y="1572357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1835696" y="5615151"/>
            <a:ext cx="327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Esculturas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9" y="299695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0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Motivación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Escasez</a:t>
            </a:r>
            <a:r>
              <a:rPr lang="en-US" sz="2400" dirty="0"/>
              <a:t> de software </a:t>
            </a:r>
            <a:r>
              <a:rPr lang="en-US" sz="2400" dirty="0" err="1"/>
              <a:t>especializado</a:t>
            </a:r>
            <a:endParaRPr lang="en-US" sz="2400" dirty="0"/>
          </a:p>
          <a:p>
            <a:r>
              <a:rPr lang="en-US" sz="2400" dirty="0"/>
              <a:t>Gran </a:t>
            </a:r>
            <a:r>
              <a:rPr lang="en-US" sz="2400" dirty="0" err="1"/>
              <a:t>funcionalidad</a:t>
            </a:r>
            <a:r>
              <a:rPr lang="en-US" sz="2400" dirty="0"/>
              <a:t> para </a:t>
            </a:r>
            <a:r>
              <a:rPr lang="en-US" sz="2400" dirty="0" err="1"/>
              <a:t>restauradores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Estudio</a:t>
            </a:r>
            <a:r>
              <a:rPr lang="en-US" sz="2000" dirty="0"/>
              <a:t> tridimensional </a:t>
            </a:r>
            <a:r>
              <a:rPr lang="en-US" sz="2000" dirty="0" err="1"/>
              <a:t>interno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</a:t>
            </a:r>
            <a:r>
              <a:rPr lang="en-US" sz="2000" dirty="0" err="1"/>
              <a:t>metálicos</a:t>
            </a:r>
            <a:r>
              <a:rPr lang="en-US" sz="2000" dirty="0"/>
              <a:t> </a:t>
            </a:r>
            <a:r>
              <a:rPr lang="en-US" sz="2000" dirty="0" err="1"/>
              <a:t>ocultos</a:t>
            </a:r>
            <a:endParaRPr lang="en-US" sz="2000" dirty="0"/>
          </a:p>
          <a:p>
            <a:pPr lvl="1"/>
            <a:r>
              <a:rPr lang="en-US" sz="2000" dirty="0" err="1"/>
              <a:t>Detectar</a:t>
            </a:r>
            <a:r>
              <a:rPr lang="en-US" sz="2000" dirty="0"/>
              <a:t> </a:t>
            </a:r>
            <a:r>
              <a:rPr lang="en-US" sz="2000" dirty="0" err="1"/>
              <a:t>problemas</a:t>
            </a:r>
            <a:r>
              <a:rPr lang="en-US" sz="2000" dirty="0"/>
              <a:t> </a:t>
            </a:r>
            <a:r>
              <a:rPr lang="en-US" sz="2000" dirty="0" err="1"/>
              <a:t>estructurales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embón</a:t>
            </a:r>
          </a:p>
          <a:p>
            <a:pPr lvl="1"/>
            <a:r>
              <a:rPr lang="en-US" sz="2000" dirty="0" err="1"/>
              <a:t>Localizar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 de </a:t>
            </a:r>
            <a:r>
              <a:rPr lang="en-US" sz="2000" dirty="0" err="1"/>
              <a:t>xilófagos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reestucados y repolicromados</a:t>
            </a:r>
          </a:p>
          <a:p>
            <a:r>
              <a:rPr lang="en-US" sz="2400" dirty="0"/>
              <a:t>E </a:t>
            </a:r>
            <a:r>
              <a:rPr lang="en-US" sz="2400" dirty="0" err="1"/>
              <a:t>historiadores</a:t>
            </a:r>
            <a:r>
              <a:rPr lang="en-US" sz="2400" dirty="0"/>
              <a:t> del </a:t>
            </a:r>
            <a:r>
              <a:rPr lang="en-US" sz="2400" dirty="0" err="1"/>
              <a:t>arte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Comparar</a:t>
            </a:r>
            <a:r>
              <a:rPr lang="en-US" sz="2000" dirty="0"/>
              <a:t> </a:t>
            </a:r>
            <a:r>
              <a:rPr lang="en-US" sz="2000" dirty="0" err="1"/>
              <a:t>técnicas</a:t>
            </a:r>
            <a:r>
              <a:rPr lang="en-US" sz="2000" dirty="0"/>
              <a:t> de </a:t>
            </a:r>
            <a:r>
              <a:rPr lang="en-US" sz="2000" dirty="0" err="1"/>
              <a:t>ensamblaje</a:t>
            </a:r>
            <a:r>
              <a:rPr lang="en-US" sz="2000" dirty="0"/>
              <a:t>, </a:t>
            </a:r>
            <a:r>
              <a:rPr lang="en-US" sz="2000" dirty="0" err="1"/>
              <a:t>montaje</a:t>
            </a:r>
            <a:r>
              <a:rPr lang="en-US" sz="2000" dirty="0"/>
              <a:t> de embón, </a:t>
            </a:r>
            <a:r>
              <a:rPr lang="en-US" sz="2000" dirty="0" err="1"/>
              <a:t>estucado</a:t>
            </a:r>
            <a:r>
              <a:rPr lang="en-US" sz="2000" dirty="0"/>
              <a:t>…</a:t>
            </a:r>
          </a:p>
          <a:p>
            <a:pPr lvl="1"/>
            <a:r>
              <a:rPr lang="en-US" sz="2000" dirty="0" err="1"/>
              <a:t>Autentificar</a:t>
            </a:r>
            <a:r>
              <a:rPr lang="en-US" sz="2000" dirty="0"/>
              <a:t>, </a:t>
            </a:r>
            <a:r>
              <a:rPr lang="en-US" sz="2000" dirty="0" err="1"/>
              <a:t>datar</a:t>
            </a:r>
            <a:r>
              <a:rPr lang="en-US" sz="2000" dirty="0"/>
              <a:t> o </a:t>
            </a:r>
            <a:r>
              <a:rPr lang="en-US" sz="2000" dirty="0" err="1"/>
              <a:t>atribuir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obra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873011"/>
            <a:ext cx="2553475" cy="17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0464"/>
              </p:ext>
            </p:extLst>
          </p:nvPr>
        </p:nvGraphicFramePr>
        <p:xfrm>
          <a:off x="457200" y="1600200"/>
          <a:ext cx="8229600" cy="391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1282509342"/>
                    </a:ext>
                  </a:extLst>
                </a:gridCol>
              </a:tblGrid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alto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68380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bajo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66851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Lenguaje de programación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43107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3882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88" y="1573707"/>
            <a:ext cx="998992" cy="9989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36" y="1593494"/>
            <a:ext cx="1152127" cy="9654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6" y="3630086"/>
            <a:ext cx="784672" cy="7846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714883"/>
            <a:ext cx="981318" cy="6480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58" y="4647435"/>
            <a:ext cx="782968" cy="782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6" y="4655207"/>
            <a:ext cx="1070076" cy="7900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70" y="4596168"/>
            <a:ext cx="965548" cy="8151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79" y="1769228"/>
            <a:ext cx="1958165" cy="607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6834"/>
            <a:ext cx="1606359" cy="6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3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transferencia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volume ray-casting para </a:t>
            </a:r>
            <a:r>
              <a:rPr lang="en-US" dirty="0" err="1"/>
              <a:t>renderizar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del valor </a:t>
            </a:r>
            <a:r>
              <a:rPr lang="en-US" dirty="0" err="1"/>
              <a:t>escalar</a:t>
            </a:r>
            <a:r>
              <a:rPr lang="en-US" dirty="0"/>
              <a:t> y la </a:t>
            </a:r>
            <a:r>
              <a:rPr lang="en-US" dirty="0" err="1"/>
              <a:t>componente</a:t>
            </a:r>
            <a:r>
              <a:rPr lang="en-US" dirty="0"/>
              <a:t> gradient de un voxel se </a:t>
            </a:r>
            <a:r>
              <a:rPr lang="en-US" dirty="0" err="1"/>
              <a:t>obtiene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color y </a:t>
            </a:r>
            <a:r>
              <a:rPr lang="en-US" dirty="0" err="1"/>
              <a:t>opacidad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0757"/>
              </p:ext>
            </p:extLst>
          </p:nvPr>
        </p:nvGraphicFramePr>
        <p:xfrm>
          <a:off x="827584" y="4077072"/>
          <a:ext cx="453650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1015335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59334231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val="67412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14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03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9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1064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491314" y="4797151"/>
            <a:ext cx="216024" cy="763281"/>
          </a:xfrm>
          <a:prstGeom prst="rightBrace">
            <a:avLst>
              <a:gd name="adj1" fmla="val 27562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820043" y="4855167"/>
            <a:ext cx="20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Opacidad total: producto de ambos</a:t>
            </a:r>
          </a:p>
        </p:txBody>
      </p:sp>
    </p:spTree>
    <p:extLst>
      <p:ext uri="{BB962C8B-B14F-4D97-AF65-F5344CB8AC3E}">
        <p14:creationId xmlns:p14="http://schemas.microsoft.com/office/powerpoint/2010/main" val="176269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/>
          <a:stretch/>
        </p:blipFill>
        <p:spPr>
          <a:xfrm>
            <a:off x="5029671" y="1916832"/>
            <a:ext cx="1256702" cy="29139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7"/>
          <a:stretch/>
        </p:blipFill>
        <p:spPr>
          <a:xfrm>
            <a:off x="2700809" y="1916554"/>
            <a:ext cx="1363105" cy="29142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12"/>
          <a:stretch/>
        </p:blipFill>
        <p:spPr>
          <a:xfrm>
            <a:off x="7153423" y="1916832"/>
            <a:ext cx="1508713" cy="2913936"/>
          </a:xfrm>
          <a:prstGeom prst="rect">
            <a:avLst/>
          </a:prstGeom>
        </p:spPr>
      </p:pic>
      <p:sp>
        <p:nvSpPr>
          <p:cNvPr id="11" name="Flecha: a la derecha 10"/>
          <p:cNvSpPr/>
          <p:nvPr/>
        </p:nvSpPr>
        <p:spPr>
          <a:xfrm>
            <a:off x="1893569" y="3184537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2"/>
          <a:stretch/>
        </p:blipFill>
        <p:spPr>
          <a:xfrm>
            <a:off x="611560" y="1916832"/>
            <a:ext cx="1222199" cy="2913936"/>
          </a:xfrm>
          <a:prstGeom prst="rect">
            <a:avLst/>
          </a:prstGeom>
        </p:spPr>
      </p:pic>
      <p:sp>
        <p:nvSpPr>
          <p:cNvPr id="13" name="Flecha: a la derecha 12"/>
          <p:cNvSpPr/>
          <p:nvPr/>
        </p:nvSpPr>
        <p:spPr>
          <a:xfrm>
            <a:off x="6350588" y="3184537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611560" y="4993157"/>
            <a:ext cx="34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Inmaculada Concepción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029671" y="4960352"/>
            <a:ext cx="363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San Juan Evangelista</a:t>
            </a:r>
          </a:p>
        </p:txBody>
      </p:sp>
    </p:spTree>
    <p:extLst>
      <p:ext uri="{BB962C8B-B14F-4D97-AF65-F5344CB8AC3E}">
        <p14:creationId xmlns:p14="http://schemas.microsoft.com/office/powerpoint/2010/main" val="3290088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404</Words>
  <Application>Microsoft Office PowerPoint</Application>
  <PresentationFormat>Presentación en pantalla (4:3)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Tema de Office</vt:lpstr>
      <vt:lpstr>3DCurator:  A 3D Viewer for CTs of Polychromed Wood Sculptures</vt:lpstr>
      <vt:lpstr>Índice</vt:lpstr>
      <vt:lpstr>Introducción</vt:lpstr>
      <vt:lpstr>Trabajos relacionados (I)</vt:lpstr>
      <vt:lpstr>Trabajos relacionados (y II)</vt:lpstr>
      <vt:lpstr>Motivación</vt:lpstr>
      <vt:lpstr>Arquitectura</vt:lpstr>
      <vt:lpstr>Función de transferencia</vt:lpstr>
      <vt:lpstr>Resultados</vt:lpstr>
      <vt:lpstr>Presets</vt:lpstr>
      <vt:lpstr>Cortes (I)</vt:lpstr>
      <vt:lpstr>Cortes (y II)</vt:lpstr>
      <vt:lpstr>Medidas</vt:lpstr>
      <vt:lpstr>Eliminar partes</vt:lpstr>
      <vt:lpstr>Extraer malla</vt:lpstr>
      <vt:lpstr>Conclusiones</vt:lpstr>
      <vt:lpstr>Trabajos futuros</vt:lpstr>
      <vt:lpstr>FIN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BM</dc:creator>
  <cp:lastModifiedBy>Francisco Javier Bolívar Lupiáñez</cp:lastModifiedBy>
  <cp:revision>20</cp:revision>
  <dcterms:created xsi:type="dcterms:W3CDTF">2016-08-21T16:43:12Z</dcterms:created>
  <dcterms:modified xsi:type="dcterms:W3CDTF">2016-09-05T08:39:48Z</dcterms:modified>
</cp:coreProperties>
</file>